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aemer-lab/Mbiol-Practical-20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Practical II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Monday/Tuesday, </a:t>
            </a:r>
            <a:r>
              <a:rPr lang="en-GB" dirty="0"/>
              <a:t>2nd/3rd</a:t>
            </a:r>
            <a:r>
              <a:rPr dirty="0"/>
              <a:t> February 202</a:t>
            </a:r>
            <a:r>
              <a:rPr lang="en-GB" dirty="0"/>
              <a:t>6</a:t>
            </a:r>
            <a:r>
              <a:rPr dirty="0"/>
              <a:t>, 2pm – 5pm</a:t>
            </a: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Department of Biology, University of Oxford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Demonstrators</a:t>
            </a:r>
          </a:p>
        </p:txBody>
      </p:sp>
      <p:pic>
        <p:nvPicPr>
          <p:cNvPr id="2" name="Picture 1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6B17BC7A-EB6F-077A-4156-A066466E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8" y="4008673"/>
            <a:ext cx="1700939" cy="17009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3C05FD-1964-DDD2-5C48-F33C900FE6F7}"/>
              </a:ext>
            </a:extLst>
          </p:cNvPr>
          <p:cNvSpPr txBox="1">
            <a:spLocks/>
          </p:cNvSpPr>
          <p:nvPr/>
        </p:nvSpPr>
        <p:spPr>
          <a:xfrm>
            <a:off x="8631465" y="2113290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Joseph, Pandemic Sciences Research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 &amp; disease surveillance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209FF1-9D48-BBC0-358F-BDE96C63C37A}"/>
              </a:ext>
            </a:extLst>
          </p:cNvPr>
          <p:cNvSpPr txBox="1">
            <a:spLocks/>
          </p:cNvSpPr>
          <p:nvPr/>
        </p:nvSpPr>
        <p:spPr>
          <a:xfrm>
            <a:off x="2539137" y="4008673"/>
            <a:ext cx="2793027" cy="1700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Moritz, Professor of Epidemiology (he/him)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Computational &amp; genomic epidemiology of infectious diseases, global health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6F7EC74C-E011-A99F-4AF0-6691BAB3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71" y="2103437"/>
            <a:ext cx="1988345" cy="1325563"/>
          </a:xfrm>
          <a:prstGeom prst="rect">
            <a:avLst/>
          </a:prstGeom>
        </p:spPr>
      </p:pic>
      <p:pic>
        <p:nvPicPr>
          <p:cNvPr id="6" name="Picture 5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5A28A0C5-21EA-DA6F-36EB-28080D5E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9" y="1934990"/>
            <a:ext cx="1829379" cy="182937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46C16CD-D91B-FD02-A43F-42186FAAB27A}"/>
              </a:ext>
            </a:extLst>
          </p:cNvPr>
          <p:cNvSpPr txBox="1">
            <a:spLocks/>
          </p:cNvSpPr>
          <p:nvPr/>
        </p:nvSpPr>
        <p:spPr>
          <a:xfrm>
            <a:off x="3135263" y="1934989"/>
            <a:ext cx="3003356" cy="174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Mahan, </a:t>
            </a:r>
            <a:r>
              <a:rPr lang="en-US" sz="1600" b="1" dirty="0" err="1">
                <a:latin typeface="Century Gothic" panose="020B0502020202020204" pitchFamily="34" charset="0"/>
              </a:rPr>
              <a:t>Wellcome</a:t>
            </a:r>
            <a:r>
              <a:rPr lang="en-US" sz="1600" b="1" dirty="0">
                <a:latin typeface="Century Gothic" panose="020B0502020202020204" pitchFamily="34" charset="0"/>
              </a:rPr>
              <a:t> Trust Early Career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Molecular evolution of pathogens with pandemic potential</a:t>
            </a:r>
          </a:p>
        </p:txBody>
      </p:sp>
      <p:pic>
        <p:nvPicPr>
          <p:cNvPr id="8" name="Picture 7" descr="A person smiling in front of purple flowers&#10;&#10;Description automatically generated">
            <a:extLst>
              <a:ext uri="{FF2B5EF4-FFF2-40B4-BE49-F238E27FC236}">
                <a16:creationId xmlns:a16="http://schemas.microsoft.com/office/drawing/2014/main" id="{8F584E87-B748-2D82-F04B-0B0DE8355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70" y="4008671"/>
            <a:ext cx="1862919" cy="186291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52216F1-ACE7-60F7-676B-FF5380895D00}"/>
              </a:ext>
            </a:extLst>
          </p:cNvPr>
          <p:cNvSpPr txBox="1">
            <a:spLocks/>
          </p:cNvSpPr>
          <p:nvPr/>
        </p:nvSpPr>
        <p:spPr>
          <a:xfrm>
            <a:off x="8503796" y="4008671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Rhys, DPhil student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epidemiology, climate-sensitive diseases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What are we learning today?</a:t>
            </a:r>
          </a:p>
        </p:txBody>
      </p:sp>
      <p:pic>
        <p:nvPicPr>
          <p:cNvPr id="110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17" y="1331556"/>
            <a:ext cx="6223002" cy="488950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13"/>
          <p:cNvSpPr txBox="1"/>
          <p:nvPr/>
        </p:nvSpPr>
        <p:spPr>
          <a:xfrm>
            <a:off x="9153132" y="6402340"/>
            <a:ext cx="250235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Kraemer et al. 2021 Science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523502" y="1654728"/>
            <a:ext cx="4951374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Spatiotemporal dynamics of plant and human infectious diseases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fit models to data and evaluate which one explains the data best (for plant diseases)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Differences between human mobility driven dispersal vs. continuous diffusion (distance based)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incorporate spatial structure in epidemic models for flu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Models of human mobility</a:t>
            </a:r>
          </a:p>
        </p:txBody>
      </p:sp>
      <p:sp>
        <p:nvSpPr>
          <p:cNvPr id="115" name="TextBox 13"/>
          <p:cNvSpPr txBox="1"/>
          <p:nvPr/>
        </p:nvSpPr>
        <p:spPr>
          <a:xfrm>
            <a:off x="9815287" y="4163034"/>
            <a:ext cx="21374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Simini et al. 2017 Nature</a:t>
            </a:r>
          </a:p>
        </p:txBody>
      </p:sp>
      <p:sp>
        <p:nvSpPr>
          <p:cNvPr id="116" name="Subtitle 2"/>
          <p:cNvSpPr txBox="1"/>
          <p:nvPr/>
        </p:nvSpPr>
        <p:spPr>
          <a:xfrm>
            <a:off x="523503" y="1654729"/>
            <a:ext cx="4775287" cy="46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09" y="1702123"/>
            <a:ext cx="6613636" cy="239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158" y="4717962"/>
            <a:ext cx="2514602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4" y="4394999"/>
            <a:ext cx="2536628" cy="1776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Examples of continuous diffusion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9485469" y="4201555"/>
            <a:ext cx="213977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Kraemer et al. 2019 Nat. Microbiology</a:t>
            </a:r>
          </a:p>
        </p:txBody>
      </p:sp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2"/>
          <a:srcRect l="10076"/>
          <a:stretch>
            <a:fillRect/>
          </a:stretch>
        </p:blipFill>
        <p:spPr>
          <a:xfrm>
            <a:off x="7818973" y="1522783"/>
            <a:ext cx="3697895" cy="268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16" y="1824559"/>
            <a:ext cx="2960186" cy="166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59" y="4026142"/>
            <a:ext cx="2476064" cy="185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31" y="3663134"/>
            <a:ext cx="3525606" cy="2350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110" y="1824559"/>
            <a:ext cx="2958410" cy="166410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13"/>
          <p:cNvSpPr txBox="1"/>
          <p:nvPr/>
        </p:nvSpPr>
        <p:spPr>
          <a:xfrm>
            <a:off x="865015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Aedes aegypti</a:t>
            </a:r>
          </a:p>
        </p:txBody>
      </p:sp>
      <p:sp>
        <p:nvSpPr>
          <p:cNvPr id="129" name="TextBox 13"/>
          <p:cNvSpPr txBox="1"/>
          <p:nvPr/>
        </p:nvSpPr>
        <p:spPr>
          <a:xfrm>
            <a:off x="4919458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Fungal spores</a:t>
            </a:r>
          </a:p>
        </p:txBody>
      </p:sp>
      <p:sp>
        <p:nvSpPr>
          <p:cNvPr id="130" name="TextBox 13"/>
          <p:cNvSpPr txBox="1"/>
          <p:nvPr/>
        </p:nvSpPr>
        <p:spPr>
          <a:xfrm rot="5400000">
            <a:off x="4290167" y="4838992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Primates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Spatial force of invasion</a:t>
            </a: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2"/>
          <a:srcRect b="7276"/>
          <a:stretch>
            <a:fillRect/>
          </a:stretch>
        </p:blipFill>
        <p:spPr>
          <a:xfrm>
            <a:off x="693441" y="2184355"/>
            <a:ext cx="4367292" cy="71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36" y="1690688"/>
            <a:ext cx="5802123" cy="453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3" y="3888046"/>
            <a:ext cx="4822107" cy="203375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2621983" y="3001546"/>
            <a:ext cx="2382604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" name="Exponential kernel"/>
          <p:cNvSpPr txBox="1"/>
          <p:nvPr/>
        </p:nvSpPr>
        <p:spPr>
          <a:xfrm>
            <a:off x="2917267" y="3061354"/>
            <a:ext cx="212849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Exponential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Exponential kernel"/>
              <p:cNvSpPr txBox="1"/>
              <p:nvPr/>
            </p:nvSpPr>
            <p:spPr>
              <a:xfrm>
                <a:off x="10948473" y="3222907"/>
                <a:ext cx="383804" cy="439334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38" name="Exponential kerne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473" y="3222907"/>
                <a:ext cx="383804" cy="439334"/>
              </a:xfrm>
              <a:prstGeom prst="rect">
                <a:avLst/>
              </a:prstGeom>
              <a:blipFill>
                <a:blip r:embed="rId5"/>
                <a:stretch>
                  <a:fillRect l="-645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Line"/>
          <p:cNvSpPr/>
          <p:nvPr/>
        </p:nvSpPr>
        <p:spPr>
          <a:xfrm flipV="1">
            <a:off x="6336251" y="2824866"/>
            <a:ext cx="3511832" cy="2867963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Exponential kernel"/>
              <p:cNvSpPr txBox="1"/>
              <p:nvPr/>
            </p:nvSpPr>
            <p:spPr>
              <a:xfrm rot="19260000">
                <a:off x="7991537" y="2935260"/>
                <a:ext cx="2128502" cy="4393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t>Increasing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40" name="Exponential kerne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60000">
                <a:off x="7991537" y="2935260"/>
                <a:ext cx="2128502" cy="439334"/>
              </a:xfrm>
              <a:prstGeom prst="rect">
                <a:avLst/>
              </a:prstGeom>
              <a:blipFill>
                <a:blip r:embed="rId6"/>
                <a:stretch>
                  <a:fillRect l="-1948" b="-74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-2" y="147884"/>
            <a:ext cx="12192003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Some further readings</a:t>
            </a:r>
          </a:p>
        </p:txBody>
      </p:sp>
      <p:pic>
        <p:nvPicPr>
          <p:cNvPr id="14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05" y="2229478"/>
            <a:ext cx="2661019" cy="391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21" y="1473446"/>
            <a:ext cx="5144874" cy="5236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2"/>
          <p:cNvSpPr txBox="1"/>
          <p:nvPr/>
        </p:nvSpPr>
        <p:spPr>
          <a:xfrm>
            <a:off x="536786" y="6187684"/>
            <a:ext cx="499103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https://link.springer.com/book/10.1007/978-3-319-97487-3</a:t>
            </a:r>
          </a:p>
        </p:txBody>
      </p:sp>
      <p:sp>
        <p:nvSpPr>
          <p:cNvPr id="146" name="TextBox 4"/>
          <p:cNvSpPr txBox="1"/>
          <p:nvPr/>
        </p:nvSpPr>
        <p:spPr>
          <a:xfrm>
            <a:off x="7065316" y="6395474"/>
            <a:ext cx="295656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https://www.statlearning.com/</a:t>
            </a:r>
          </a:p>
        </p:txBody>
      </p:sp>
      <p:sp>
        <p:nvSpPr>
          <p:cNvPr id="147" name="TextBox 5"/>
          <p:cNvSpPr txBox="1"/>
          <p:nvPr/>
        </p:nvSpPr>
        <p:spPr>
          <a:xfrm>
            <a:off x="409135" y="1328971"/>
            <a:ext cx="4480560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https://github.com/kraemer-lab/Mbiol-Practical-2025</a:t>
            </a:r>
            <a:r>
              <a:rPr u="none">
                <a:solidFill>
                  <a:srgbClr val="000000"/>
                </a:solidFill>
                <a:uFillTx/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Macintosh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Century Gothic</vt:lpstr>
      <vt:lpstr>Office Theme</vt:lpstr>
      <vt:lpstr>Practical II</vt:lpstr>
      <vt:lpstr>Demonstrators</vt:lpstr>
      <vt:lpstr>What are we learning today?</vt:lpstr>
      <vt:lpstr>Models of human mobility</vt:lpstr>
      <vt:lpstr>Examples of continuous diffusion</vt:lpstr>
      <vt:lpstr>Spatial force of invasion</vt:lpstr>
      <vt:lpstr>Some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Lok Tsui</cp:lastModifiedBy>
  <cp:revision>2</cp:revision>
  <dcterms:modified xsi:type="dcterms:W3CDTF">2026-01-28T12:34:18Z</dcterms:modified>
</cp:coreProperties>
</file>